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6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52" y="-1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fld id="{67B31DDC-DF47-6C4D-9DB2-9972DE65631F}" type="datetimeFigureOut">
              <a:rPr lang="en-US" smtClean="0"/>
              <a:pPr/>
              <a:t>11/4/13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</a:lstStyle>
          <a:p>
            <a:fld id="{D343B842-38A7-6148-9C69-5FAA41496BC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smtClean="0">
                <a:latin typeface="Times New Roman"/>
                <a:cs typeface="Times New Roman"/>
              </a:rPr>
              <a:t>CHAPTER 48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 NEURONS, SYNAPSES, &amp; SIGNALING</a:t>
            </a:r>
            <a:endParaRPr lang="en-US" sz="2000" u="sng" dirty="0"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0011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Times New Roman"/>
                <a:cs typeface="Times New Roman"/>
              </a:rPr>
              <a:t>48.1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 Neuron organization &amp; Structure</a:t>
            </a:r>
          </a:p>
          <a:p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I.  Intro to information processing</a:t>
            </a:r>
          </a:p>
          <a:p>
            <a:pPr>
              <a:tabLst>
                <a:tab pos="280988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A.  Processing</a:t>
            </a:r>
          </a:p>
          <a:p>
            <a:pPr>
              <a:tabLst>
                <a:tab pos="280988" algn="l"/>
                <a:tab pos="62865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1.  Sensory input</a:t>
            </a:r>
          </a:p>
          <a:p>
            <a:pPr>
              <a:tabLst>
                <a:tab pos="280988" algn="l"/>
                <a:tab pos="628650" algn="l"/>
                <a:tab pos="909638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a.  Sensory neurons</a:t>
            </a:r>
          </a:p>
          <a:p>
            <a:pPr>
              <a:tabLst>
                <a:tab pos="280988" algn="l"/>
                <a:tab pos="628650" algn="l"/>
                <a:tab pos="909638" algn="l"/>
                <a:tab pos="1203325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	1.  Transmits information into the processing centers of brain and ganglia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39102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2.  Integration</a:t>
            </a:r>
          </a:p>
          <a:p>
            <a:pPr>
              <a:tabLst>
                <a:tab pos="628650" algn="l"/>
                <a:tab pos="90963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a.  Analyze &amp; interpret </a:t>
            </a:r>
          </a:p>
          <a:p>
            <a:pPr>
              <a:tabLst>
                <a:tab pos="628650" algn="l"/>
                <a:tab pos="90963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</a:t>
            </a:r>
            <a:r>
              <a:rPr lang="en-US" sz="2000" dirty="0" err="1" smtClean="0">
                <a:latin typeface="Times New Roman"/>
                <a:cs typeface="Times New Roman"/>
              </a:rPr>
              <a:t>Interneurons</a:t>
            </a:r>
            <a:endParaRPr lang="en-US" sz="2000" dirty="0" smtClean="0">
              <a:latin typeface="Times New Roman"/>
              <a:cs typeface="Times New Roman"/>
            </a:endParaRPr>
          </a:p>
          <a:p>
            <a:pPr>
              <a:tabLst>
                <a:tab pos="628650" algn="l"/>
                <a:tab pos="909638" algn="l"/>
                <a:tab pos="12033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1.  localized communication</a:t>
            </a:r>
          </a:p>
          <a:p>
            <a:pPr>
              <a:tabLst>
                <a:tab pos="628650" algn="l"/>
                <a:tab pos="909638" algn="l"/>
                <a:tab pos="12033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2. </a:t>
            </a:r>
            <a:r>
              <a:rPr lang="en-US" sz="2000" dirty="0" err="1" smtClean="0">
                <a:latin typeface="Times New Roman"/>
                <a:cs typeface="Times New Roman"/>
              </a:rPr>
              <a:t>Neuron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neuron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97031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3.  Motor output</a:t>
            </a:r>
          </a:p>
          <a:p>
            <a:pPr>
              <a:tabLst>
                <a:tab pos="628650" algn="l"/>
                <a:tab pos="90963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a.  Motor neurons</a:t>
            </a:r>
          </a:p>
          <a:p>
            <a:pPr>
              <a:tabLst>
                <a:tab pos="628650" algn="l"/>
                <a:tab pos="909638" algn="l"/>
                <a:tab pos="12033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1.  Transmits info from processing centers to body 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4985981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7013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B.  Organization</a:t>
            </a:r>
          </a:p>
          <a:p>
            <a:pPr>
              <a:tabLst>
                <a:tab pos="227013" algn="l"/>
                <a:tab pos="57467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Central nervous system (CNS)</a:t>
            </a:r>
          </a:p>
          <a:p>
            <a:pPr>
              <a:tabLst>
                <a:tab pos="227013" algn="l"/>
                <a:tab pos="57467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Peripheral nervous system (PNS)</a:t>
            </a:r>
            <a:endParaRPr lang="en-US" dirty="0"/>
          </a:p>
        </p:txBody>
      </p:sp>
      <p:pic>
        <p:nvPicPr>
          <p:cNvPr id="9" name="Picture 8" descr="49_04VertNervousSystem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684" y="2606842"/>
            <a:ext cx="2660315" cy="4251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III.  Conduction of Action Potential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3" name="Picture 2" descr="48_11ActionPotCondxn_3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264" y="400110"/>
            <a:ext cx="2751836" cy="40563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456437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Conduction speed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Axon Diameter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Myelin sheath</a:t>
            </a:r>
          </a:p>
          <a:p>
            <a:pPr>
              <a:tabLst>
                <a:tab pos="457200" algn="l"/>
                <a:tab pos="800100" algn="l"/>
                <a:tab pos="10922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Lipid insulation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5" name="Picture 4" descr="48_12aSchwannCellsArt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100" y="4623308"/>
            <a:ext cx="5647236" cy="2234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4300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1.  </a:t>
            </a:r>
            <a:r>
              <a:rPr lang="en-US" sz="2000" dirty="0" err="1" smtClean="0">
                <a:latin typeface="Times New Roman"/>
                <a:cs typeface="Times New Roman"/>
              </a:rPr>
              <a:t>Saltatory</a:t>
            </a:r>
            <a:r>
              <a:rPr lang="en-US" sz="2000" dirty="0" smtClean="0">
                <a:latin typeface="Times New Roman"/>
                <a:cs typeface="Times New Roman"/>
              </a:rPr>
              <a:t> conduction</a:t>
            </a:r>
            <a:endParaRPr lang="en-US" dirty="0"/>
          </a:p>
        </p:txBody>
      </p:sp>
      <p:pic>
        <p:nvPicPr>
          <p:cNvPr id="3" name="Picture 2" descr="48_13SaltatoryConduction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304" y="443083"/>
            <a:ext cx="4806696" cy="21496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27559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Times New Roman"/>
                <a:cs typeface="Times New Roman"/>
              </a:rPr>
              <a:t>48.4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 Neurons communicate </a:t>
            </a:r>
            <a:r>
              <a:rPr lang="en-US" sz="2000" u="sng" dirty="0" err="1" smtClean="0">
                <a:latin typeface="Times New Roman"/>
                <a:cs typeface="Times New Roman"/>
                <a:sym typeface="Wingdings"/>
              </a:rPr>
              <a:t>w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/ other cells at synapses</a:t>
            </a:r>
          </a:p>
          <a:p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I.  Transmission of impulse from cell to cell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5" name="Picture 4" descr="48_15ChemicalSynapse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804" y="3463786"/>
            <a:ext cx="6016040" cy="3394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II.  Generation of postsynaptic potentials</a:t>
            </a:r>
          </a:p>
          <a:p>
            <a:pPr>
              <a:tabLst>
                <a:tab pos="3429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Excitatory postsynaptic potentials (</a:t>
            </a:r>
            <a:r>
              <a:rPr lang="en-US" sz="2000" dirty="0" err="1" smtClean="0">
                <a:latin typeface="Times New Roman"/>
                <a:cs typeface="Times New Roman"/>
              </a:rPr>
              <a:t>EPSPs</a:t>
            </a:r>
            <a:r>
              <a:rPr lang="en-US" sz="2000" dirty="0" smtClean="0">
                <a:latin typeface="Times New Roman"/>
                <a:cs typeface="Times New Roman"/>
              </a:rPr>
              <a:t>)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Neurotransmitters that cause depolarization of postsynaptic cells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increase permeability to K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&amp; Na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323439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B.  Inhibitory postsynaptic potentials (</a:t>
            </a:r>
            <a:r>
              <a:rPr lang="en-US" sz="2000" dirty="0" err="1" smtClean="0">
                <a:latin typeface="Times New Roman"/>
                <a:cs typeface="Times New Roman"/>
              </a:rPr>
              <a:t>IPSPs</a:t>
            </a:r>
            <a:r>
              <a:rPr lang="en-US" sz="2000" dirty="0" smtClean="0">
                <a:latin typeface="Times New Roman"/>
                <a:cs typeface="Times New Roman"/>
              </a:rPr>
              <a:t>)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Neurotransmitters that cause </a:t>
            </a:r>
            <a:r>
              <a:rPr lang="en-US" sz="2000" dirty="0" err="1" smtClean="0">
                <a:latin typeface="Times New Roman"/>
                <a:cs typeface="Times New Roman"/>
              </a:rPr>
              <a:t>hyperpolarization</a:t>
            </a:r>
            <a:r>
              <a:rPr lang="en-US" sz="2000" dirty="0" smtClean="0">
                <a:latin typeface="Times New Roman"/>
                <a:cs typeface="Times New Roman"/>
              </a:rPr>
              <a:t> of postsynaptic cell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increase permeability to K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&amp; </a:t>
            </a:r>
            <a:r>
              <a:rPr lang="en-US" sz="2000" dirty="0" err="1" smtClean="0">
                <a:latin typeface="Times New Roman"/>
                <a:cs typeface="Times New Roman"/>
              </a:rPr>
              <a:t>Cl</a:t>
            </a:r>
            <a:r>
              <a:rPr lang="en-US" sz="2000" baseline="30000" dirty="0" smtClean="0">
                <a:latin typeface="Times New Roman"/>
                <a:cs typeface="Times New Roman"/>
              </a:rPr>
              <a:t>-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33910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III.  Summation of postsynaptic potentials</a:t>
            </a:r>
          </a:p>
          <a:p>
            <a:pPr>
              <a:tabLst>
                <a:tab pos="4572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Temporal summation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1.  2</a:t>
            </a:r>
            <a:r>
              <a:rPr lang="en-US" sz="2000" baseline="30000" dirty="0" smtClean="0">
                <a:latin typeface="Times New Roman"/>
                <a:cs typeface="Times New Roman"/>
              </a:rPr>
              <a:t>nd</a:t>
            </a:r>
            <a:r>
              <a:rPr lang="en-US" sz="2000" dirty="0" smtClean="0">
                <a:latin typeface="Times New Roman"/>
                <a:cs typeface="Times New Roman"/>
              </a:rPr>
              <a:t> EPSP received before resting potential reached after 1</a:t>
            </a:r>
            <a:r>
              <a:rPr lang="en-US" sz="2000" baseline="30000" dirty="0" smtClean="0">
                <a:latin typeface="Times New Roman"/>
                <a:cs typeface="Times New Roman"/>
              </a:rPr>
              <a:t>st</a:t>
            </a:r>
            <a:r>
              <a:rPr lang="en-US" sz="2000" dirty="0" smtClean="0">
                <a:latin typeface="Times New Roman"/>
                <a:cs typeface="Times New Roman"/>
              </a:rPr>
              <a:t> EPSP</a:t>
            </a:r>
          </a:p>
          <a:p>
            <a:pPr>
              <a:tabLst>
                <a:tab pos="457200" algn="l"/>
                <a:tab pos="800100" algn="l"/>
                <a:tab pos="10922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2 </a:t>
            </a:r>
            <a:r>
              <a:rPr lang="en-US" sz="2000" dirty="0" err="1" smtClean="0">
                <a:latin typeface="Times New Roman"/>
                <a:cs typeface="Times New Roman"/>
              </a:rPr>
              <a:t>EPSPs</a:t>
            </a:r>
            <a:r>
              <a:rPr lang="en-US" sz="2000" dirty="0" smtClean="0">
                <a:latin typeface="Times New Roman"/>
                <a:cs typeface="Times New Roman"/>
              </a:rPr>
              <a:t> added together</a:t>
            </a:r>
          </a:p>
        </p:txBody>
      </p:sp>
      <p:pic>
        <p:nvPicPr>
          <p:cNvPr id="5" name="Picture 4" descr="48_16aPSPSummationAB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0" y="3339059"/>
            <a:ext cx="3975100" cy="3518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B.  Spatial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Multiple </a:t>
            </a:r>
            <a:r>
              <a:rPr lang="en-US" sz="2000" dirty="0" err="1" smtClean="0">
                <a:latin typeface="Times New Roman"/>
                <a:cs typeface="Times New Roman"/>
              </a:rPr>
              <a:t>EPSPs</a:t>
            </a:r>
            <a:r>
              <a:rPr lang="en-US" sz="2000" dirty="0" smtClean="0">
                <a:latin typeface="Times New Roman"/>
                <a:cs typeface="Times New Roman"/>
              </a:rPr>
              <a:t> received simultaneously from different synapses</a:t>
            </a:r>
          </a:p>
          <a:p>
            <a:pPr>
              <a:tabLst>
                <a:tab pos="457200" algn="l"/>
                <a:tab pos="800100" algn="l"/>
                <a:tab pos="10922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</a:t>
            </a:r>
            <a:r>
              <a:rPr lang="en-US" sz="2000" dirty="0" err="1" smtClean="0">
                <a:latin typeface="Times New Roman"/>
                <a:cs typeface="Times New Roman"/>
              </a:rPr>
              <a:t>EPSPs</a:t>
            </a:r>
            <a:r>
              <a:rPr lang="en-US" sz="2000" dirty="0" smtClean="0">
                <a:latin typeface="Times New Roman"/>
                <a:cs typeface="Times New Roman"/>
              </a:rPr>
              <a:t> added together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3" name="Picture 2" descr="48_16bPSPSummationCD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552" y="1015663"/>
            <a:ext cx="4448048" cy="38591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874835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IV.  Modulated synaptic transmission</a:t>
            </a:r>
          </a:p>
          <a:p>
            <a:pPr>
              <a:tabLst>
                <a:tab pos="4064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Signal transduction pathways</a:t>
            </a:r>
          </a:p>
          <a:p>
            <a:pPr>
              <a:tabLst>
                <a:tab pos="406400" algn="l"/>
                <a:tab pos="7493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Slower but longer lasting response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V.  Neurotransmitters</a:t>
            </a:r>
          </a:p>
          <a:p>
            <a:pPr>
              <a:tabLst>
                <a:tab pos="3429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Acetylcholine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One of the most common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Main target = Skeletal muscles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3.  Main affect = </a:t>
            </a:r>
            <a:r>
              <a:rPr lang="en-US" sz="2000" dirty="0" err="1" smtClean="0">
                <a:latin typeface="Times New Roman"/>
                <a:cs typeface="Times New Roman"/>
              </a:rPr>
              <a:t>excitation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muscle contraction</a:t>
            </a:r>
          </a:p>
          <a:p>
            <a:pPr>
              <a:tabLst>
                <a:tab pos="342900" algn="l"/>
                <a:tab pos="685800" algn="l"/>
                <a:tab pos="10287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a.  Inhibitory to cardiac muscle</a:t>
            </a:r>
          </a:p>
          <a:p>
            <a:pPr>
              <a:tabLst>
                <a:tab pos="342900" algn="l"/>
                <a:tab pos="685800" algn="l"/>
                <a:tab pos="10287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4.  Nicotine/botulism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246769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B.  Biogenic Amines</a:t>
            </a:r>
          </a:p>
          <a:p>
            <a:pPr>
              <a:tabLst>
                <a:tab pos="292100" algn="l"/>
                <a:tab pos="6350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</a:t>
            </a:r>
            <a:r>
              <a:rPr lang="en-US" sz="2000" dirty="0" err="1" smtClean="0">
                <a:latin typeface="Times New Roman"/>
                <a:cs typeface="Times New Roman"/>
              </a:rPr>
              <a:t>Norepinephrine</a:t>
            </a:r>
            <a:endParaRPr lang="en-US" sz="2000" dirty="0" smtClean="0">
              <a:latin typeface="Times New Roman"/>
              <a:cs typeface="Times New Roman"/>
            </a:endParaRPr>
          </a:p>
          <a:p>
            <a:pPr>
              <a:tabLst>
                <a:tab pos="292100" algn="l"/>
                <a:tab pos="635000" algn="l"/>
                <a:tab pos="9144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Neurotransmitter &amp; hormone</a:t>
            </a:r>
          </a:p>
          <a:p>
            <a:pPr>
              <a:tabLst>
                <a:tab pos="292100" algn="l"/>
                <a:tab pos="635000" algn="l"/>
                <a:tab pos="9144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Main target = Autonomic nervous system</a:t>
            </a:r>
          </a:p>
          <a:p>
            <a:pPr>
              <a:tabLst>
                <a:tab pos="292100" algn="l"/>
                <a:tab pos="635000" algn="l"/>
                <a:tab pos="914400" algn="l"/>
                <a:tab pos="12065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	1.  Control of internal </a:t>
            </a:r>
            <a:r>
              <a:rPr lang="en-US" sz="2000" dirty="0" err="1" smtClean="0">
                <a:latin typeface="Times New Roman"/>
                <a:cs typeface="Times New Roman"/>
              </a:rPr>
              <a:t>env</a:t>
            </a:r>
            <a:r>
              <a:rPr lang="en-US" sz="2000" dirty="0" smtClean="0">
                <a:latin typeface="Times New Roman"/>
                <a:cs typeface="Times New Roman"/>
              </a:rPr>
              <a:t>.</a:t>
            </a:r>
          </a:p>
          <a:p>
            <a:pPr>
              <a:tabLst>
                <a:tab pos="292100" algn="l"/>
                <a:tab pos="635000" algn="l"/>
                <a:tab pos="914400" algn="l"/>
                <a:tab pos="1206500" algn="l"/>
                <a:tab pos="14859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		a.  Smooth &amp; cardiac, digestive, cardiovascular, excretion, &amp; endocrine</a:t>
            </a:r>
          </a:p>
          <a:p>
            <a:pPr>
              <a:tabLst>
                <a:tab pos="292100" algn="l"/>
                <a:tab pos="635000" algn="l"/>
                <a:tab pos="914400" algn="l"/>
                <a:tab pos="1206500" algn="l"/>
                <a:tab pos="14859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</a:t>
            </a:r>
            <a:r>
              <a:rPr lang="en-US" sz="2000" dirty="0" err="1" smtClean="0">
                <a:latin typeface="Times New Roman"/>
                <a:cs typeface="Times New Roman"/>
              </a:rPr>
              <a:t>c</a:t>
            </a:r>
            <a:r>
              <a:rPr lang="en-US" sz="2000" dirty="0" smtClean="0">
                <a:latin typeface="Times New Roman"/>
                <a:cs typeface="Times New Roman"/>
              </a:rPr>
              <a:t>.  Main affect = excitation</a:t>
            </a:r>
          </a:p>
          <a:p>
            <a:pPr>
              <a:tabLst>
                <a:tab pos="292100" algn="l"/>
                <a:tab pos="635000" algn="l"/>
                <a:tab pos="914400" algn="l"/>
                <a:tab pos="1206500" algn="l"/>
                <a:tab pos="14859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</a:t>
            </a:r>
            <a:r>
              <a:rPr lang="en-US" sz="2000" dirty="0" err="1" smtClean="0">
                <a:latin typeface="Times New Roman"/>
                <a:cs typeface="Times New Roman"/>
              </a:rPr>
              <a:t>d</a:t>
            </a:r>
            <a:r>
              <a:rPr lang="en-US" sz="2000" dirty="0" smtClean="0">
                <a:latin typeface="Times New Roman"/>
                <a:cs typeface="Times New Roman"/>
              </a:rPr>
              <a:t>.  Acts through a G protein-coupled receptor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80131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350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2.  Dopamine &amp; Serotonin</a:t>
            </a:r>
          </a:p>
          <a:p>
            <a:pPr>
              <a:tabLst>
                <a:tab pos="635000" algn="l"/>
                <a:tab pos="863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Released in brain</a:t>
            </a:r>
          </a:p>
          <a:p>
            <a:pPr>
              <a:tabLst>
                <a:tab pos="635000" algn="l"/>
                <a:tab pos="863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Main affect = Sleep, mood, attention, learning</a:t>
            </a:r>
          </a:p>
          <a:p>
            <a:pPr>
              <a:tabLst>
                <a:tab pos="635000" algn="l"/>
                <a:tab pos="863600" algn="l"/>
                <a:tab pos="12065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1.  </a:t>
            </a:r>
            <a:r>
              <a:rPr lang="en-US" sz="2000" dirty="0" err="1" smtClean="0">
                <a:latin typeface="Times New Roman"/>
                <a:cs typeface="Times New Roman"/>
              </a:rPr>
              <a:t>Ritalin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increases levels of dopamine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C.  </a:t>
            </a:r>
            <a:r>
              <a:rPr lang="en-US" sz="2000" dirty="0" err="1" smtClean="0">
                <a:latin typeface="Times New Roman"/>
                <a:cs typeface="Times New Roman"/>
              </a:rPr>
              <a:t>Neuropeptides</a:t>
            </a:r>
            <a:endParaRPr lang="en-US" sz="2000" dirty="0" smtClean="0">
              <a:latin typeface="Times New Roman"/>
              <a:cs typeface="Times New Roman"/>
            </a:endParaRP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Work through signal transduction pathways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Endorphins</a:t>
            </a:r>
          </a:p>
          <a:p>
            <a:pPr>
              <a:tabLst>
                <a:tab pos="342900" algn="l"/>
                <a:tab pos="685800" algn="l"/>
                <a:tab pos="9779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Decrease pain perception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II.  Neuron structure &amp; function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3" name="Picture 2" descr="48_04-NeuronStructure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210" y="400110"/>
            <a:ext cx="4316076" cy="28383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238500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Times New Roman"/>
                <a:cs typeface="Times New Roman"/>
              </a:rPr>
              <a:t>48.2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 Ion pumps, ion channels &amp; resting potential</a:t>
            </a:r>
          </a:p>
          <a:p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I.  Resting potential</a:t>
            </a:r>
          </a:p>
          <a:p>
            <a:pPr>
              <a:tabLst>
                <a:tab pos="2921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A.  The cell is more negative inside than outside</a:t>
            </a:r>
          </a:p>
          <a:p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II.  Formation of resting potential</a:t>
            </a:r>
          </a:p>
          <a:p>
            <a:pPr>
              <a:tabLst>
                <a:tab pos="2921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A.  Na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/K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pump, K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ion channels, Na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ion channels</a:t>
            </a:r>
          </a:p>
          <a:p>
            <a:pPr>
              <a:tabLst>
                <a:tab pos="292100" algn="l"/>
                <a:tab pos="6350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1.  Na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/K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pump actively pumps K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in and Na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out</a:t>
            </a:r>
          </a:p>
          <a:p>
            <a:pPr>
              <a:tabLst>
                <a:tab pos="292100" algn="l"/>
                <a:tab pos="635000" algn="l"/>
                <a:tab pos="9144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a.  More Na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pumped out than K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in</a:t>
            </a:r>
          </a:p>
          <a:p>
            <a:pPr>
              <a:tabLst>
                <a:tab pos="292100" algn="l"/>
                <a:tab pos="635000" algn="l"/>
                <a:tab pos="914400" algn="l"/>
                <a:tab pos="12065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b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.  More open K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channels than Na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channels keeping levels of Na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+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high 					outside &amp; low inside</a:t>
            </a:r>
          </a:p>
          <a:p>
            <a:pPr>
              <a:tabLst>
                <a:tab pos="292100" algn="l"/>
                <a:tab pos="635000" algn="l"/>
                <a:tab pos="9144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c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.  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Cl</a:t>
            </a:r>
            <a:r>
              <a:rPr lang="en-US" sz="2000" baseline="30000" dirty="0" smtClean="0">
                <a:latin typeface="Times New Roman"/>
                <a:cs typeface="Times New Roman"/>
                <a:sym typeface="Wingdings"/>
              </a:rPr>
              <a:t>-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and other anions cannot cross membrane</a:t>
            </a:r>
          </a:p>
          <a:p>
            <a:pPr>
              <a:tabLst>
                <a:tab pos="292100" algn="l"/>
                <a:tab pos="635000" algn="l"/>
                <a:tab pos="9144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2.  A slightly negative charge inside and positive charge outside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8_06bMembranePotentialB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112" y="0"/>
            <a:ext cx="4514088" cy="3964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680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Times New Roman"/>
                <a:cs typeface="Times New Roman"/>
              </a:rPr>
              <a:t>48.3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 Action potentials are the signals conducted by axons</a:t>
            </a:r>
          </a:p>
          <a:p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I.  Gated ion channels</a:t>
            </a:r>
          </a:p>
          <a:p>
            <a:pPr>
              <a:tabLst>
                <a:tab pos="2921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A.  Ion channels that open or close in response to stimuli</a:t>
            </a:r>
          </a:p>
          <a:p>
            <a:pPr>
              <a:tabLst>
                <a:tab pos="292100" algn="l"/>
                <a:tab pos="6350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1.  Opening and closing of channels alters membrane permeability to ions</a:t>
            </a:r>
          </a:p>
          <a:p>
            <a:pPr>
              <a:tabLst>
                <a:tab pos="292100" algn="l"/>
                <a:tab pos="635000" algn="l"/>
                <a:tab pos="9779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a.  Alters [ ] of ions across membrane</a:t>
            </a:r>
          </a:p>
          <a:p>
            <a:pPr>
              <a:tabLst>
                <a:tab pos="292100" algn="l"/>
                <a:tab pos="635000" algn="l"/>
                <a:tab pos="9779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b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.  Alters membrane potential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96920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 B.  Opening K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gated ion channels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</a:t>
            </a:r>
            <a:r>
              <a:rPr lang="en-US" sz="2000" dirty="0" err="1" smtClean="0">
                <a:latin typeface="Times New Roman"/>
                <a:cs typeface="Times New Roman"/>
              </a:rPr>
              <a:t>Hyperpolarization</a:t>
            </a:r>
            <a:endParaRPr lang="en-US" sz="2000" dirty="0" smtClean="0">
              <a:latin typeface="Times New Roman"/>
              <a:cs typeface="Times New Roman"/>
            </a:endParaRP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Net diffusion of K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out of the cell</a:t>
            </a:r>
          </a:p>
          <a:p>
            <a:pPr>
              <a:tabLst>
                <a:tab pos="342900" algn="l"/>
                <a:tab pos="749300" algn="l"/>
                <a:tab pos="10287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Inside of cell becomes more negative than resting potential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233719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C.  Opening Na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gated ion channels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</a:t>
            </a:r>
            <a:r>
              <a:rPr lang="en-US" sz="2000" dirty="0" err="1" smtClean="0">
                <a:latin typeface="Times New Roman"/>
                <a:cs typeface="Times New Roman"/>
              </a:rPr>
              <a:t>Deplorization</a:t>
            </a:r>
            <a:endParaRPr lang="en-US" sz="2000" dirty="0" smtClean="0">
              <a:latin typeface="Times New Roman"/>
              <a:cs typeface="Times New Roman"/>
            </a:endParaRP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Net diffusion of Na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into the cell</a:t>
            </a:r>
          </a:p>
          <a:p>
            <a:pPr>
              <a:tabLst>
                <a:tab pos="342900" algn="l"/>
                <a:tab pos="749300" algn="l"/>
                <a:tab pos="10287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Inside of cell becomes less negative than the resting potential</a:t>
            </a:r>
            <a:endParaRPr lang="en-US" dirty="0"/>
          </a:p>
        </p:txBody>
      </p:sp>
      <p:pic>
        <p:nvPicPr>
          <p:cNvPr id="4" name="Picture 3" descr="48_09aGradedPotentialsHy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864" y="1323439"/>
            <a:ext cx="2396236" cy="3660445"/>
          </a:xfrm>
          <a:prstGeom prst="rect">
            <a:avLst/>
          </a:prstGeom>
        </p:spPr>
      </p:pic>
      <p:pic>
        <p:nvPicPr>
          <p:cNvPr id="5" name="Picture 4" descr="48_09bGradedPotentialsDe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4156" y="1323438"/>
            <a:ext cx="2382679" cy="3660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II.  Production of action potentials</a:t>
            </a:r>
          </a:p>
          <a:p>
            <a:pPr>
              <a:tabLst>
                <a:tab pos="3429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Action potential</a:t>
            </a:r>
          </a:p>
          <a:p>
            <a:pPr>
              <a:tabLst>
                <a:tab pos="342900" algn="l"/>
                <a:tab pos="685800" algn="l"/>
                <a:tab pos="9779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The rapid change in the membrane potential by a stimulus causing voltage-				gated ion channels to open or close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“Nerve impulses/signals” 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631216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B.  A closer look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Resting state</a:t>
            </a:r>
          </a:p>
          <a:p>
            <a:pPr>
              <a:tabLst>
                <a:tab pos="342900" algn="l"/>
                <a:tab pos="685800" algn="l"/>
                <a:tab pos="9779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Most voltage-gated channels are closed</a:t>
            </a:r>
          </a:p>
          <a:p>
            <a:pPr>
              <a:tabLst>
                <a:tab pos="342900" algn="l"/>
                <a:tab pos="685800" algn="l"/>
                <a:tab pos="9779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Na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/K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pump is maintaining resting potential</a:t>
            </a:r>
            <a:endParaRPr lang="en-US" dirty="0"/>
          </a:p>
        </p:txBody>
      </p:sp>
      <p:pic>
        <p:nvPicPr>
          <p:cNvPr id="4" name="Picture 3" descr="48_10ActionPotential_1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400" y="3147711"/>
            <a:ext cx="4867148" cy="3710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2.  Depolarization</a:t>
            </a:r>
          </a:p>
          <a:p>
            <a:pPr>
              <a:tabLst>
                <a:tab pos="749300" algn="l"/>
                <a:tab pos="10287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a.  Stimulus received</a:t>
            </a:r>
          </a:p>
          <a:p>
            <a:pPr>
              <a:tabLst>
                <a:tab pos="749300" algn="l"/>
                <a:tab pos="10287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Na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voltage-gated channels open allowing inflow of Na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causing depolarization</a:t>
            </a:r>
          </a:p>
          <a:p>
            <a:pPr>
              <a:tabLst>
                <a:tab pos="749300" algn="l"/>
                <a:tab pos="1028700" algn="l"/>
                <a:tab pos="13208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1.  positive feedback system</a:t>
            </a:r>
            <a:endParaRPr lang="en-US" dirty="0"/>
          </a:p>
        </p:txBody>
      </p:sp>
      <p:pic>
        <p:nvPicPr>
          <p:cNvPr id="3" name="Picture 2" descr="48_10ActionPotential_2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666" y="1323439"/>
            <a:ext cx="5524140" cy="42111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53456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3.  Rising phase</a:t>
            </a:r>
          </a:p>
          <a:p>
            <a:pPr>
              <a:tabLst>
                <a:tab pos="749300" algn="l"/>
                <a:tab pos="10287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a.  Threshold reached increasing positive feedback</a:t>
            </a:r>
          </a:p>
          <a:p>
            <a:pPr>
              <a:tabLst>
                <a:tab pos="749300" algn="l"/>
                <a:tab pos="10287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K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voltage gated channels still closed</a:t>
            </a:r>
          </a:p>
          <a:p>
            <a:pPr>
              <a:tabLst>
                <a:tab pos="749300" algn="l"/>
                <a:tab pos="10287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</a:t>
            </a:r>
            <a:r>
              <a:rPr lang="en-US" sz="2000" dirty="0" err="1" smtClean="0">
                <a:latin typeface="Times New Roman"/>
                <a:cs typeface="Times New Roman"/>
              </a:rPr>
              <a:t>c</a:t>
            </a:r>
            <a:r>
              <a:rPr lang="en-US" sz="2000" dirty="0" smtClean="0">
                <a:latin typeface="Times New Roman"/>
                <a:cs typeface="Times New Roman"/>
              </a:rPr>
              <a:t>.  Inside of cell becomes positive, outside becomes negative</a:t>
            </a:r>
            <a:endParaRPr lang="en-US" dirty="0"/>
          </a:p>
        </p:txBody>
      </p:sp>
      <p:pic>
        <p:nvPicPr>
          <p:cNvPr id="6" name="Picture 5" descr="48_10ActionPotential_3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0667" y="1323439"/>
            <a:ext cx="5524140" cy="42111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4.  Falling phase</a:t>
            </a:r>
          </a:p>
          <a:p>
            <a:pPr>
              <a:tabLst>
                <a:tab pos="800100" algn="l"/>
                <a:tab pos="10922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a.  Na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voltage-gated channels become inactivated (not closed)</a:t>
            </a:r>
          </a:p>
          <a:p>
            <a:pPr>
              <a:tabLst>
                <a:tab pos="800100" algn="l"/>
                <a:tab pos="1092200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1.  Unable to respond to 2</a:t>
            </a:r>
            <a:r>
              <a:rPr lang="en-US" sz="2000" baseline="30000" dirty="0" smtClean="0">
                <a:latin typeface="Times New Roman"/>
                <a:cs typeface="Times New Roman"/>
              </a:rPr>
              <a:t>nd</a:t>
            </a:r>
            <a:r>
              <a:rPr lang="en-US" sz="2000" dirty="0" smtClean="0">
                <a:latin typeface="Times New Roman"/>
                <a:cs typeface="Times New Roman"/>
              </a:rPr>
              <a:t> depolarization stimulus</a:t>
            </a:r>
          </a:p>
          <a:p>
            <a:pPr>
              <a:tabLst>
                <a:tab pos="800100" algn="l"/>
                <a:tab pos="1092200" algn="l"/>
                <a:tab pos="1371600" algn="l"/>
                <a:tab pos="16637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	a.  Refractory period</a:t>
            </a:r>
          </a:p>
          <a:p>
            <a:pPr>
              <a:tabLst>
                <a:tab pos="800100" algn="l"/>
                <a:tab pos="10922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K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voltage-gated channels open</a:t>
            </a:r>
          </a:p>
          <a:p>
            <a:pPr>
              <a:tabLst>
                <a:tab pos="800100" algn="l"/>
                <a:tab pos="10922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</a:t>
            </a:r>
            <a:r>
              <a:rPr lang="en-US" sz="2000" dirty="0" err="1" smtClean="0">
                <a:latin typeface="Times New Roman"/>
                <a:cs typeface="Times New Roman"/>
              </a:rPr>
              <a:t>c</a:t>
            </a:r>
            <a:r>
              <a:rPr lang="en-US" sz="2000" dirty="0" smtClean="0">
                <a:latin typeface="Times New Roman"/>
                <a:cs typeface="Times New Roman"/>
              </a:rPr>
              <a:t>.  Inside of cell becomes negative again and outside becomes negative</a:t>
            </a:r>
            <a:endParaRPr lang="en-US" dirty="0"/>
          </a:p>
        </p:txBody>
      </p:sp>
      <p:pic>
        <p:nvPicPr>
          <p:cNvPr id="3" name="Picture 2" descr="48_10ActionPotential_4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352" y="2504798"/>
            <a:ext cx="4994148" cy="3807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5.  Undershoot</a:t>
            </a:r>
          </a:p>
          <a:p>
            <a:pPr>
              <a:tabLst>
                <a:tab pos="800100" algn="l"/>
                <a:tab pos="1092200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a.  Na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voltage-gated channels close but some K</a:t>
            </a:r>
            <a:r>
              <a:rPr lang="en-US" sz="2000" baseline="30000" dirty="0" smtClean="0">
                <a:latin typeface="Times New Roman"/>
                <a:cs typeface="Times New Roman"/>
              </a:rPr>
              <a:t>+</a:t>
            </a:r>
            <a:r>
              <a:rPr lang="en-US" sz="2000" dirty="0" smtClean="0">
                <a:latin typeface="Times New Roman"/>
                <a:cs typeface="Times New Roman"/>
              </a:rPr>
              <a:t> voltage-gated channels 				remain open causing </a:t>
            </a:r>
            <a:r>
              <a:rPr lang="en-US" sz="2000" dirty="0" err="1" smtClean="0">
                <a:latin typeface="Times New Roman"/>
                <a:cs typeface="Times New Roman"/>
              </a:rPr>
              <a:t>hyperpolarization</a:t>
            </a:r>
            <a:endParaRPr lang="en-US" sz="2000" dirty="0" smtClean="0">
              <a:latin typeface="Times New Roman"/>
              <a:cs typeface="Times New Roman"/>
            </a:endParaRPr>
          </a:p>
          <a:p>
            <a:pPr>
              <a:tabLst>
                <a:tab pos="800100" algn="l"/>
                <a:tab pos="1092200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Membrane potential returns to resting</a:t>
            </a:r>
          </a:p>
          <a:p>
            <a:pPr>
              <a:tabLst>
                <a:tab pos="800100" algn="l"/>
                <a:tab pos="1092200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1.  depolarization can now occur again if </a:t>
            </a:r>
            <a:r>
              <a:rPr lang="en-US" sz="2000" smtClean="0">
                <a:latin typeface="Times New Roman"/>
                <a:cs typeface="Times New Roman"/>
              </a:rPr>
              <a:t>stimulus received</a:t>
            </a:r>
            <a:endParaRPr lang="en-US" dirty="0"/>
          </a:p>
        </p:txBody>
      </p:sp>
      <p:pic>
        <p:nvPicPr>
          <p:cNvPr id="3" name="Picture 2" descr="48_10ActionPotential_5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552" y="2024673"/>
            <a:ext cx="6340348" cy="48333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Solstice.thmx</Template>
  <TotalTime>283</TotalTime>
  <Words>107</Words>
  <Application>Microsoft Macintosh PowerPoint</Application>
  <PresentationFormat>On-screen Show (4:3)</PresentationFormat>
  <Paragraphs>117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Solstice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Scott Thomas</dc:creator>
  <cp:lastModifiedBy>Scott Thomas</cp:lastModifiedBy>
  <cp:revision>8</cp:revision>
  <cp:lastPrinted>2012-04-20T14:08:56Z</cp:lastPrinted>
  <dcterms:created xsi:type="dcterms:W3CDTF">2010-04-16T05:15:10Z</dcterms:created>
  <dcterms:modified xsi:type="dcterms:W3CDTF">2013-11-04T23:15:14Z</dcterms:modified>
</cp:coreProperties>
</file>